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mputer Says No" panose="020B0604020202020204" charset="0"/>
      <p:regular r:id="rId16"/>
    </p:embeddedFont>
    <p:embeddedFont>
      <p:font typeface="Saira Condensed Medium" panose="020B0604020202020204" charset="0"/>
      <p:regular r:id="rId17"/>
    </p:embeddedFont>
    <p:embeddedFont>
      <p:font typeface="Times New Roman Bold" panose="02020803070505020304" pitchFamily="18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76" autoAdjust="0"/>
    <p:restoredTop sz="92288" autoAdjust="0"/>
  </p:normalViewPr>
  <p:slideViewPr>
    <p:cSldViewPr>
      <p:cViewPr varScale="1">
        <p:scale>
          <a:sx n="55" d="100"/>
          <a:sy n="55" d="100"/>
        </p:scale>
        <p:origin x="44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75" r="-47104" b="-4646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4891" y="6257925"/>
            <a:ext cx="5051652" cy="4114800"/>
          </a:xfrm>
          <a:custGeom>
            <a:avLst/>
            <a:gdLst/>
            <a:ahLst/>
            <a:cxnLst/>
            <a:rect l="l" t="t" r="r" b="b"/>
            <a:pathLst>
              <a:path w="5051652" h="4114800">
                <a:moveTo>
                  <a:pt x="0" y="0"/>
                </a:moveTo>
                <a:lnTo>
                  <a:pt x="5051652" y="0"/>
                </a:lnTo>
                <a:lnTo>
                  <a:pt x="5051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3473353" y="1368400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01989" y="1028700"/>
            <a:ext cx="8905950" cy="3675729"/>
          </a:xfrm>
          <a:custGeom>
            <a:avLst/>
            <a:gdLst/>
            <a:ahLst/>
            <a:cxnLst/>
            <a:rect l="l" t="t" r="r" b="b"/>
            <a:pathLst>
              <a:path w="8905950" h="3675729">
                <a:moveTo>
                  <a:pt x="0" y="0"/>
                </a:moveTo>
                <a:lnTo>
                  <a:pt x="8905950" y="0"/>
                </a:lnTo>
                <a:lnTo>
                  <a:pt x="8905950" y="3675729"/>
                </a:lnTo>
                <a:lnTo>
                  <a:pt x="0" y="36757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98535" y="728576"/>
            <a:ext cx="8578585" cy="3540616"/>
          </a:xfrm>
          <a:custGeom>
            <a:avLst/>
            <a:gdLst/>
            <a:ahLst/>
            <a:cxnLst/>
            <a:rect l="l" t="t" r="r" b="b"/>
            <a:pathLst>
              <a:path w="8578585" h="3540616">
                <a:moveTo>
                  <a:pt x="0" y="0"/>
                </a:moveTo>
                <a:lnTo>
                  <a:pt x="8578585" y="0"/>
                </a:lnTo>
                <a:lnTo>
                  <a:pt x="8578585" y="3540616"/>
                </a:lnTo>
                <a:lnTo>
                  <a:pt x="0" y="3540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300045" y="-689000"/>
            <a:ext cx="3598580" cy="4114800"/>
          </a:xfrm>
          <a:custGeom>
            <a:avLst/>
            <a:gdLst/>
            <a:ahLst/>
            <a:cxnLst/>
            <a:rect l="l" t="t" r="r" b="b"/>
            <a:pathLst>
              <a:path w="3598580" h="4114800">
                <a:moveTo>
                  <a:pt x="0" y="0"/>
                </a:moveTo>
                <a:lnTo>
                  <a:pt x="3598580" y="0"/>
                </a:lnTo>
                <a:lnTo>
                  <a:pt x="3598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98535" y="8467760"/>
            <a:ext cx="8695943" cy="1581081"/>
          </a:xfrm>
          <a:custGeom>
            <a:avLst/>
            <a:gdLst/>
            <a:ahLst/>
            <a:cxnLst/>
            <a:rect l="l" t="t" r="r" b="b"/>
            <a:pathLst>
              <a:path w="8695943" h="1581081">
                <a:moveTo>
                  <a:pt x="0" y="0"/>
                </a:moveTo>
                <a:lnTo>
                  <a:pt x="8695942" y="0"/>
                </a:lnTo>
                <a:lnTo>
                  <a:pt x="8695942" y="1581080"/>
                </a:lnTo>
                <a:lnTo>
                  <a:pt x="0" y="15810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72581" y="8315325"/>
            <a:ext cx="8515304" cy="1548237"/>
          </a:xfrm>
          <a:custGeom>
            <a:avLst/>
            <a:gdLst/>
            <a:ahLst/>
            <a:cxnLst/>
            <a:rect l="l" t="t" r="r" b="b"/>
            <a:pathLst>
              <a:path w="8515304" h="1548237">
                <a:moveTo>
                  <a:pt x="0" y="0"/>
                </a:moveTo>
                <a:lnTo>
                  <a:pt x="8515305" y="0"/>
                </a:lnTo>
                <a:lnTo>
                  <a:pt x="8515305" y="1548237"/>
                </a:lnTo>
                <a:lnTo>
                  <a:pt x="0" y="15482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46025" y="1325419"/>
            <a:ext cx="7883604" cy="154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Times New Roman Bold"/>
              </a:rPr>
              <a:t>Robotics Mini Project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Times New Roman Bold"/>
              </a:rPr>
              <a:t>Kinematic Analysis of a Robot Arm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46029" y="8448710"/>
            <a:ext cx="6248449" cy="130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6"/>
              </a:lnSpc>
            </a:pPr>
            <a:r>
              <a:rPr lang="en-US" sz="3100" spc="210">
                <a:solidFill>
                  <a:srgbClr val="FFFFFF"/>
                </a:solidFill>
                <a:latin typeface="Times New Roman Bold"/>
              </a:rPr>
              <a:t>A. D. Upeksha Dilhara   </a:t>
            </a:r>
          </a:p>
          <a:p>
            <a:pPr>
              <a:lnSpc>
                <a:spcPts val="3286"/>
              </a:lnSpc>
            </a:pPr>
            <a:r>
              <a:rPr lang="en-US" sz="3100" spc="210">
                <a:solidFill>
                  <a:srgbClr val="FFFFFF"/>
                </a:solidFill>
                <a:latin typeface="Times New Roman Bold"/>
              </a:rPr>
              <a:t>D. R. P. Abeyarathne       </a:t>
            </a:r>
          </a:p>
          <a:p>
            <a:pPr>
              <a:lnSpc>
                <a:spcPts val="3286"/>
              </a:lnSpc>
            </a:pPr>
            <a:r>
              <a:rPr lang="en-US" sz="3100" spc="210">
                <a:solidFill>
                  <a:srgbClr val="FFFFFF"/>
                </a:solidFill>
                <a:latin typeface="Times New Roman Bold"/>
              </a:rPr>
              <a:t>W. K. D. Dilan Senuruk    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4583129" y="8511378"/>
            <a:ext cx="0" cy="11561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601989" y="8648627"/>
            <a:ext cx="2284594" cy="891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3300" spc="224">
                <a:solidFill>
                  <a:srgbClr val="FFFFFF"/>
                </a:solidFill>
                <a:latin typeface="Times New Roman Bold"/>
              </a:rPr>
              <a:t>Group</a:t>
            </a:r>
          </a:p>
          <a:p>
            <a:pPr>
              <a:lnSpc>
                <a:spcPts val="3168"/>
              </a:lnSpc>
            </a:pPr>
            <a:r>
              <a:rPr lang="en-US" sz="3300" spc="224">
                <a:solidFill>
                  <a:srgbClr val="FFFFFF"/>
                </a:solidFill>
                <a:latin typeface="Times New Roman Bold"/>
              </a:rPr>
              <a:t>Members   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209370" y="1957654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97238" y="-2885953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38865" y="1401263"/>
            <a:ext cx="10810270" cy="8079648"/>
          </a:xfrm>
          <a:custGeom>
            <a:avLst/>
            <a:gdLst/>
            <a:ahLst/>
            <a:cxnLst/>
            <a:rect l="l" t="t" r="r" b="b"/>
            <a:pathLst>
              <a:path w="10810270" h="8079648">
                <a:moveTo>
                  <a:pt x="0" y="0"/>
                </a:moveTo>
                <a:lnTo>
                  <a:pt x="10810270" y="0"/>
                </a:lnTo>
                <a:lnTo>
                  <a:pt x="10810270" y="8079648"/>
                </a:lnTo>
                <a:lnTo>
                  <a:pt x="0" y="8079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78281" y="195142"/>
            <a:ext cx="7561518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0"/>
              </a:lnSpc>
            </a:pPr>
            <a:r>
              <a:rPr lang="en-US" sz="11347" dirty="0">
                <a:solidFill>
                  <a:schemeClr val="bg1"/>
                </a:solidFill>
                <a:latin typeface="Computer Says No"/>
              </a:rPr>
              <a:t>FRAME ASSIGNMENT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793575" y="428625"/>
            <a:ext cx="8296112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4"/>
              </a:lnSpc>
            </a:pPr>
            <a:r>
              <a:rPr lang="en-US" sz="9631" dirty="0">
                <a:solidFill>
                  <a:schemeClr val="bg1"/>
                </a:solidFill>
                <a:latin typeface="Computer Says No"/>
              </a:rPr>
              <a:t>DH</a:t>
            </a:r>
            <a:r>
              <a:rPr lang="en-US" sz="9631" dirty="0">
                <a:solidFill>
                  <a:srgbClr val="6866E1"/>
                </a:solidFill>
                <a:latin typeface="Computer Says No"/>
              </a:rPr>
              <a:t> </a:t>
            </a:r>
            <a:r>
              <a:rPr lang="en-US" sz="9631" dirty="0">
                <a:solidFill>
                  <a:schemeClr val="bg1"/>
                </a:solidFill>
                <a:latin typeface="Computer Says No"/>
              </a:rPr>
              <a:t>TABLES</a:t>
            </a:r>
          </a:p>
          <a:p>
            <a:pPr marL="0" lvl="0" indent="0">
              <a:lnSpc>
                <a:spcPts val="6934"/>
              </a:lnSpc>
              <a:spcBef>
                <a:spcPct val="0"/>
              </a:spcBef>
            </a:pPr>
            <a:endParaRPr lang="en-US" sz="9631" dirty="0">
              <a:solidFill>
                <a:srgbClr val="6866E1"/>
              </a:solidFill>
              <a:latin typeface="Computer Says No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5457">
            <a:off x="-2975151" y="8856336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4915" y="3467100"/>
            <a:ext cx="17478169" cy="3739500"/>
          </a:xfrm>
          <a:custGeom>
            <a:avLst/>
            <a:gdLst/>
            <a:ahLst/>
            <a:cxnLst/>
            <a:rect l="l" t="t" r="r" b="b"/>
            <a:pathLst>
              <a:path w="17478169" h="3739500">
                <a:moveTo>
                  <a:pt x="0" y="0"/>
                </a:moveTo>
                <a:lnTo>
                  <a:pt x="17478170" y="0"/>
                </a:lnTo>
                <a:lnTo>
                  <a:pt x="17478170" y="3739501"/>
                </a:lnTo>
                <a:lnTo>
                  <a:pt x="0" y="3739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508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592800" y="895350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12569" y="-224790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514600" y="67437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662305" y="1471786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608" y="3414267"/>
            <a:ext cx="15992372" cy="4136189"/>
          </a:xfrm>
          <a:custGeom>
            <a:avLst/>
            <a:gdLst/>
            <a:ahLst/>
            <a:cxnLst/>
            <a:rect l="l" t="t" r="r" b="b"/>
            <a:pathLst>
              <a:path w="15992372" h="4136189">
                <a:moveTo>
                  <a:pt x="0" y="0"/>
                </a:moveTo>
                <a:lnTo>
                  <a:pt x="15992372" y="0"/>
                </a:lnTo>
                <a:lnTo>
                  <a:pt x="15992372" y="4136189"/>
                </a:lnTo>
                <a:lnTo>
                  <a:pt x="0" y="4136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" t="-1927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18695" y="497205"/>
            <a:ext cx="8838490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 dirty="0">
                <a:solidFill>
                  <a:srgbClr val="FFFFFF"/>
                </a:solidFill>
                <a:latin typeface="Saira Condensed Medium"/>
              </a:rPr>
              <a:t>Forward Kinematics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972" y="0"/>
            <a:ext cx="4862530" cy="3893202"/>
          </a:xfrm>
          <a:custGeom>
            <a:avLst/>
            <a:gdLst/>
            <a:ahLst/>
            <a:cxnLst/>
            <a:rect l="l" t="t" r="r" b="b"/>
            <a:pathLst>
              <a:path w="4862530" h="3893202">
                <a:moveTo>
                  <a:pt x="0" y="0"/>
                </a:moveTo>
                <a:lnTo>
                  <a:pt x="4862530" y="0"/>
                </a:lnTo>
                <a:lnTo>
                  <a:pt x="4862530" y="3893202"/>
                </a:lnTo>
                <a:lnTo>
                  <a:pt x="0" y="389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52800" y="876300"/>
            <a:ext cx="13122176" cy="8847618"/>
          </a:xfrm>
          <a:custGeom>
            <a:avLst/>
            <a:gdLst/>
            <a:ahLst/>
            <a:cxnLst/>
            <a:rect l="l" t="t" r="r" b="b"/>
            <a:pathLst>
              <a:path w="13122176" h="8847618">
                <a:moveTo>
                  <a:pt x="0" y="0"/>
                </a:moveTo>
                <a:lnTo>
                  <a:pt x="13122176" y="0"/>
                </a:lnTo>
                <a:lnTo>
                  <a:pt x="13122176" y="8847619"/>
                </a:lnTo>
                <a:lnTo>
                  <a:pt x="0" y="8847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28223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8" y="0"/>
                </a:lnTo>
                <a:lnTo>
                  <a:pt x="14684628" y="7859399"/>
                </a:lnTo>
                <a:lnTo>
                  <a:pt x="0" y="7859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28306" y="845447"/>
            <a:ext cx="11613435" cy="228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chemeClr val="bg1"/>
                </a:solidFill>
                <a:latin typeface="Computer Says No Medium"/>
              </a:rPr>
              <a:t>INVERSE KINEMATICS</a:t>
            </a:r>
          </a:p>
        </p:txBody>
      </p:sp>
      <p:sp>
        <p:nvSpPr>
          <p:cNvPr id="7" name="Freeform 7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78749" y="3295308"/>
            <a:ext cx="14036959" cy="6454606"/>
          </a:xfrm>
          <a:custGeom>
            <a:avLst/>
            <a:gdLst/>
            <a:ahLst/>
            <a:cxnLst/>
            <a:rect l="l" t="t" r="r" b="b"/>
            <a:pathLst>
              <a:path w="14660149" h="7405550">
                <a:moveTo>
                  <a:pt x="0" y="0"/>
                </a:moveTo>
                <a:lnTo>
                  <a:pt x="14660149" y="0"/>
                </a:lnTo>
                <a:lnTo>
                  <a:pt x="14660149" y="7405550"/>
                </a:lnTo>
                <a:lnTo>
                  <a:pt x="0" y="7405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423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57321" y="2198965"/>
            <a:ext cx="10573358" cy="7430240"/>
          </a:xfrm>
          <a:custGeom>
            <a:avLst/>
            <a:gdLst/>
            <a:ahLst/>
            <a:cxnLst/>
            <a:rect l="l" t="t" r="r" b="b"/>
            <a:pathLst>
              <a:path w="10573358" h="7430240">
                <a:moveTo>
                  <a:pt x="0" y="0"/>
                </a:moveTo>
                <a:lnTo>
                  <a:pt x="10573358" y="0"/>
                </a:lnTo>
                <a:lnTo>
                  <a:pt x="10573358" y="7430240"/>
                </a:lnTo>
                <a:lnTo>
                  <a:pt x="0" y="7430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70428" y="925954"/>
            <a:ext cx="1300324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chemeClr val="bg1"/>
                </a:solidFill>
                <a:latin typeface="Computer Says No"/>
              </a:rPr>
              <a:t>MANIPULATOR JACOBIAN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674048"/>
            <a:ext cx="7657183" cy="2699482"/>
          </a:xfrm>
          <a:custGeom>
            <a:avLst/>
            <a:gdLst/>
            <a:ahLst/>
            <a:cxnLst/>
            <a:rect l="l" t="t" r="r" b="b"/>
            <a:pathLst>
              <a:path w="7657183" h="2699482">
                <a:moveTo>
                  <a:pt x="0" y="0"/>
                </a:moveTo>
                <a:lnTo>
                  <a:pt x="7657183" y="0"/>
                </a:lnTo>
                <a:lnTo>
                  <a:pt x="7657183" y="2699482"/>
                </a:lnTo>
                <a:lnTo>
                  <a:pt x="0" y="2699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8" t="-22512" r="-81" b="-4092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6169" y="3777724"/>
            <a:ext cx="15545014" cy="5792415"/>
          </a:xfrm>
          <a:custGeom>
            <a:avLst/>
            <a:gdLst/>
            <a:ahLst/>
            <a:cxnLst/>
            <a:rect l="l" t="t" r="r" b="b"/>
            <a:pathLst>
              <a:path w="15545014" h="5792415">
                <a:moveTo>
                  <a:pt x="0" y="0"/>
                </a:moveTo>
                <a:lnTo>
                  <a:pt x="15545014" y="0"/>
                </a:lnTo>
                <a:lnTo>
                  <a:pt x="15545014" y="5792415"/>
                </a:lnTo>
                <a:lnTo>
                  <a:pt x="0" y="5792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1" r="-164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50067" y="750248"/>
            <a:ext cx="10828304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 dirty="0">
                <a:solidFill>
                  <a:srgbClr val="FFFFFF"/>
                </a:solidFill>
                <a:latin typeface="Saira Condensed Medium"/>
              </a:rPr>
              <a:t>Pick and Place Task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940698" y="784001"/>
            <a:ext cx="1453896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</Words>
  <Application>Microsoft Office PowerPoint</Application>
  <PresentationFormat>Custom</PresentationFormat>
  <Paragraphs>14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Computer Says No Medium</vt:lpstr>
      <vt:lpstr>Saira Condensed Medium</vt:lpstr>
      <vt:lpstr>Times New Roman Bold</vt:lpstr>
      <vt:lpstr>Computer Says 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Mini Project: Kinematic Analysis of a Robot Arm</dc:title>
  <dc:creator>Aththidiya Upeksha</dc:creator>
  <cp:lastModifiedBy>Aththidiya Upeksha</cp:lastModifiedBy>
  <cp:revision>2</cp:revision>
  <dcterms:created xsi:type="dcterms:W3CDTF">2006-08-16T00:00:00Z</dcterms:created>
  <dcterms:modified xsi:type="dcterms:W3CDTF">2023-12-01T23:55:09Z</dcterms:modified>
  <dc:identifier>DAF1wgFLMsY</dc:identifier>
</cp:coreProperties>
</file>